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5" r:id="rId18"/>
    <p:sldId id="286" r:id="rId19"/>
    <p:sldId id="287" r:id="rId20"/>
    <p:sldId id="288" r:id="rId21"/>
    <p:sldId id="289" r:id="rId22"/>
    <p:sldId id="293" r:id="rId23"/>
    <p:sldId id="272" r:id="rId24"/>
    <p:sldId id="290" r:id="rId25"/>
    <p:sldId id="291" r:id="rId26"/>
    <p:sldId id="292" r:id="rId27"/>
    <p:sldId id="295" r:id="rId28"/>
    <p:sldId id="294" r:id="rId29"/>
    <p:sldId id="273" r:id="rId30"/>
    <p:sldId id="298" r:id="rId31"/>
    <p:sldId id="297" r:id="rId32"/>
    <p:sldId id="296" r:id="rId33"/>
    <p:sldId id="299" r:id="rId34"/>
    <p:sldId id="300" r:id="rId35"/>
    <p:sldId id="274" r:id="rId36"/>
    <p:sldId id="301" r:id="rId37"/>
    <p:sldId id="302" r:id="rId38"/>
    <p:sldId id="303" r:id="rId39"/>
    <p:sldId id="304" r:id="rId40"/>
    <p:sldId id="305" r:id="rId41"/>
    <p:sldId id="307" r:id="rId42"/>
    <p:sldId id="306" r:id="rId43"/>
    <p:sldId id="275" r:id="rId44"/>
    <p:sldId id="308" r:id="rId45"/>
    <p:sldId id="309" r:id="rId46"/>
    <p:sldId id="310" r:id="rId47"/>
    <p:sldId id="311" r:id="rId48"/>
    <p:sldId id="312" r:id="rId49"/>
    <p:sldId id="277" r:id="rId50"/>
    <p:sldId id="313" r:id="rId51"/>
    <p:sldId id="315" r:id="rId52"/>
    <p:sldId id="314" r:id="rId53"/>
    <p:sldId id="276" r:id="rId54"/>
    <p:sldId id="316" r:id="rId55"/>
    <p:sldId id="317" r:id="rId56"/>
    <p:sldId id="318" r:id="rId57"/>
    <p:sldId id="278" r:id="rId58"/>
    <p:sldId id="319" r:id="rId59"/>
    <p:sldId id="320" r:id="rId60"/>
    <p:sldId id="322" r:id="rId61"/>
    <p:sldId id="321" r:id="rId62"/>
    <p:sldId id="280" r:id="rId63"/>
    <p:sldId id="323" r:id="rId64"/>
    <p:sldId id="324" r:id="rId65"/>
    <p:sldId id="325" r:id="rId66"/>
    <p:sldId id="326" r:id="rId67"/>
    <p:sldId id="327" r:id="rId68"/>
    <p:sldId id="282" r:id="rId69"/>
    <p:sldId id="328" r:id="rId70"/>
    <p:sldId id="329" r:id="rId71"/>
    <p:sldId id="331" r:id="rId72"/>
    <p:sldId id="332" r:id="rId73"/>
    <p:sldId id="333" r:id="rId74"/>
    <p:sldId id="330" r:id="rId75"/>
    <p:sldId id="283" r:id="rId76"/>
    <p:sldId id="335" r:id="rId77"/>
    <p:sldId id="336" r:id="rId78"/>
    <p:sldId id="33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23" autoAdjust="0"/>
  </p:normalViewPr>
  <p:slideViewPr>
    <p:cSldViewPr>
      <p:cViewPr varScale="1">
        <p:scale>
          <a:sx n="63" d="100"/>
          <a:sy n="63" d="100"/>
        </p:scale>
        <p:origin x="-15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19878-2256-4AD9-B1D9-9685AC41EDE7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E69D6-9794-4D25-99A1-F8E85B5A0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Introducing myself again in case someone didn’t attend previous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1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people using the same tool,</a:t>
            </a:r>
            <a:r>
              <a:rPr lang="en-US" baseline="0" dirty="0" smtClean="0"/>
              <a:t> one could be best choice other could be worst</a:t>
            </a:r>
          </a:p>
          <a:p>
            <a:r>
              <a:rPr lang="en-US" baseline="0" dirty="0" smtClean="0"/>
              <a:t>Malaksh da3wa el nas el tanya bet2ool eh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1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even something like game maker can make great things</a:t>
            </a:r>
          </a:p>
          <a:p>
            <a:r>
              <a:rPr lang="en-US" baseline="0" dirty="0" smtClean="0"/>
              <a:t>Belzabt game maker el nas beta7takero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Such an awesome game, made with game maker, ONE guy made it</a:t>
            </a:r>
          </a:p>
          <a:p>
            <a:r>
              <a:rPr lang="en-US" dirty="0" smtClean="0"/>
              <a:t>I hope this proves that, the only thing that matters is if the tool can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Pro’s and 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2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76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7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may be good or bad, mention crosscode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talk is concerned with this specific question,</a:t>
            </a:r>
            <a:r>
              <a:rPr lang="en-US" baseline="0" dirty="0" smtClean="0"/>
              <a:t> and will try to answer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1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how great of a programmer you are, building everything from scratch means </a:t>
            </a:r>
          </a:p>
          <a:p>
            <a:r>
              <a:rPr lang="en-US" dirty="0" smtClean="0"/>
              <a:t>Others will beat</a:t>
            </a:r>
            <a:r>
              <a:rPr lang="en-US" baseline="0" dirty="0" smtClean="0"/>
              <a:t> you by building off the experience of everyone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3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all things the game engine is</a:t>
            </a:r>
            <a:r>
              <a:rPr lang="en-US" baseline="0" dirty="0" smtClean="0"/>
              <a:t> responsible for</a:t>
            </a:r>
          </a:p>
          <a:p>
            <a:r>
              <a:rPr lang="en-US" baseline="0" dirty="0" smtClean="0"/>
              <a:t>You either find one, or you make one, most of the time you find one and create what’s 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think performance is the most important factor?</a:t>
            </a:r>
          </a:p>
          <a:p>
            <a:r>
              <a:rPr lang="en-US" dirty="0" smtClean="0"/>
              <a:t>I think ease</a:t>
            </a:r>
            <a:r>
              <a:rPr lang="en-US" baseline="0" dirty="0" smtClean="0"/>
              <a:t> of use is the most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tommy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5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 thought, hey, akeed howa beyefham</a:t>
            </a:r>
            <a:r>
              <a:rPr lang="en-US" baseline="0" dirty="0" smtClean="0"/>
              <a:t> aktar, let’s use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isn’t going to work</a:t>
            </a:r>
          </a:p>
          <a:p>
            <a:r>
              <a:rPr lang="en-US" dirty="0" smtClean="0"/>
              <a:t>It would have been better with flash because</a:t>
            </a:r>
            <a:r>
              <a:rPr lang="en-US" baseline="0" dirty="0" smtClean="0"/>
              <a:t> I’m used to it, and there’s already so much coded to help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30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he chose C++ because</a:t>
            </a:r>
          </a:p>
          <a:p>
            <a:r>
              <a:rPr lang="en-US" dirty="0" smtClean="0"/>
              <a:t>-He’s</a:t>
            </a:r>
            <a:r>
              <a:rPr lang="en-US" baseline="0" dirty="0" smtClean="0"/>
              <a:t> experienced with it and can get things done quick</a:t>
            </a:r>
          </a:p>
          <a:p>
            <a:r>
              <a:rPr lang="en-US" baseline="0" dirty="0" smtClean="0"/>
              <a:t>-He doesn’t have to reinvent the wheel </a:t>
            </a:r>
          </a:p>
          <a:p>
            <a:r>
              <a:rPr lang="en-US" baseline="0" dirty="0" smtClean="0"/>
              <a:t>-It targets the platform he wants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E69D6-9794-4D25-99A1-F8E85B5A06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3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2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aleway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33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catreloaded.org/bootcamp/img/organizers/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549468"/>
            <a:ext cx="1790700" cy="1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catreloaded.org/bootcamp/img/organizers/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32246"/>
            <a:ext cx="2333625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atreloaded.org/bootcamp/img/organizers/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35984"/>
            <a:ext cx="1067151" cy="10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50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2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9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4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8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0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1B1C3-72AF-43CE-96C9-A3E72E1197CA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997F-CDE2-4217-AE84-6993982BE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1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adobe.com/en_US/FlashPlatform/reference/actionscript/3/flash/display/Stage3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524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rgbClr val="282828"/>
                </a:solidFill>
                <a:latin typeface="Bebas Neue" pitchFamily="34" charset="0"/>
              </a:rPr>
              <a:t>Tools of</a:t>
            </a:r>
            <a:endParaRPr lang="en-US" sz="96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270559" y="4343400"/>
            <a:ext cx="6400800" cy="1752600"/>
          </a:xfrm>
        </p:spPr>
        <p:txBody>
          <a:bodyPr/>
          <a:lstStyle/>
          <a:p>
            <a:r>
              <a:rPr lang="en-US" dirty="0" smtClean="0"/>
              <a:t>Omar Shehata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59940" y="2590800"/>
            <a:ext cx="41825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  <a:latin typeface="Bebas Neue" pitchFamily="34" charset="0"/>
              </a:rPr>
              <a:t>The trade</a:t>
            </a:r>
          </a:p>
        </p:txBody>
      </p:sp>
    </p:spTree>
    <p:extLst>
      <p:ext uri="{BB962C8B-B14F-4D97-AF65-F5344CB8AC3E}">
        <p14:creationId xmlns:p14="http://schemas.microsoft.com/office/powerpoint/2010/main" val="14805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2925762"/>
          </a:xfrm>
        </p:spPr>
        <p:txBody>
          <a:bodyPr>
            <a:normAutofit/>
          </a:bodyPr>
          <a:lstStyle/>
          <a:p>
            <a:pPr algn="l"/>
            <a:r>
              <a:rPr lang="en-US" b="0" dirty="0" smtClean="0"/>
              <a:t>“You my friend, don’t understand programming languages”</a:t>
            </a:r>
            <a:br>
              <a:rPr lang="en-US" b="0" dirty="0" smtClean="0"/>
            </a:br>
            <a:endParaRPr lang="en-US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1000" y="3352800"/>
            <a:ext cx="8305800" cy="1706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/>
              <a:t>-Tommy Refenes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086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used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Started writing a wrapper for OpenGL, SDL and Box2d</a:t>
            </a:r>
          </a:p>
          <a:p>
            <a:r>
              <a:rPr lang="en-US" dirty="0" smtClean="0"/>
              <a:t>Had so much control, but </a:t>
            </a:r>
            <a:r>
              <a:rPr lang="en-US" dirty="0" smtClean="0">
                <a:solidFill>
                  <a:srgbClr val="C00000"/>
                </a:solidFill>
              </a:rPr>
              <a:t>a month </a:t>
            </a:r>
            <a:r>
              <a:rPr lang="en-US" dirty="0" smtClean="0"/>
              <a:t>to set up the basic engine (movement, animation etc.)</a:t>
            </a:r>
          </a:p>
          <a:p>
            <a:r>
              <a:rPr lang="en-US" dirty="0" smtClean="0"/>
              <a:t>Realized I could have done the same thing in </a:t>
            </a:r>
            <a:r>
              <a:rPr lang="en-US" dirty="0" smtClean="0">
                <a:solidFill>
                  <a:srgbClr val="C00000"/>
                </a:solidFill>
              </a:rPr>
              <a:t>one day</a:t>
            </a:r>
            <a:r>
              <a:rPr lang="en-US" dirty="0" smtClean="0"/>
              <a:t> with Flash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It lagged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flash?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1341438"/>
            <a:ext cx="8305800" cy="292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b="0" dirty="0" smtClean="0"/>
              <a:t>“Nothing, it just doesn’t make Xbox games, and I already have a large personal codebase for C++”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7200" y="3733800"/>
            <a:ext cx="8305800" cy="1706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b="0" dirty="0" smtClean="0"/>
              <a:t>-Tommy Refenes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9880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2392362"/>
          </a:xfrm>
        </p:spPr>
        <p:txBody>
          <a:bodyPr>
            <a:normAutofit/>
          </a:bodyPr>
          <a:lstStyle/>
          <a:p>
            <a:r>
              <a:rPr lang="en-US" dirty="0" smtClean="0"/>
              <a:t>Choose the tool that fits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job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2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games in game jams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Raleway" pitchFamily="34" charset="0"/>
              </a:rPr>
              <a:t>Titan Souls - Flash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  <a:latin typeface="Raleway" pitchFamily="34" charset="0"/>
              </a:rPr>
              <a:t>(#1 Ludum Dare 28)</a:t>
            </a:r>
          </a:p>
          <a:p>
            <a:r>
              <a:rPr lang="en-US" sz="2800" dirty="0" smtClean="0">
                <a:latin typeface="Raleway" pitchFamily="34" charset="0"/>
              </a:rPr>
              <a:t>Probe Team – Unity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  <a:latin typeface="Raleway" pitchFamily="34" charset="0"/>
              </a:rPr>
              <a:t>(#1 Ludum Dare 27)</a:t>
            </a:r>
          </a:p>
          <a:p>
            <a:r>
              <a:rPr lang="en-US" sz="2800" dirty="0" smtClean="0">
                <a:latin typeface="Raleway" pitchFamily="34" charset="0"/>
              </a:rPr>
              <a:t>Inside My Radio – GameMaker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  <a:latin typeface="Raleway" pitchFamily="34" charset="0"/>
              </a:rPr>
              <a:t>(#2 Innovation Ludum Dare 23)</a:t>
            </a:r>
          </a:p>
          <a:p>
            <a:r>
              <a:rPr lang="en-US" sz="2800" dirty="0" smtClean="0">
                <a:latin typeface="Raleway" pitchFamily="34" charset="0"/>
              </a:rPr>
              <a:t>Tiny Timmy And Big Bill – Flash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  <a:latin typeface="Raleway" pitchFamily="34" charset="0"/>
              </a:rPr>
              <a:t>(#1 Innovation Ludum Dare 23)</a:t>
            </a:r>
            <a:endParaRPr lang="en-US" sz="2800" i="1" dirty="0">
              <a:solidFill>
                <a:schemeClr val="bg1">
                  <a:lumMod val="65000"/>
                </a:schemeClr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7303" y="4114800"/>
            <a:ext cx="8083297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 the Moon Pro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3" y="228600"/>
            <a:ext cx="808329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Gamespot - Best Story of 20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742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red - The 20 Best Videogames of 20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43400"/>
            <a:ext cx="18478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PGFan - Best Indie RPG of 20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1" y="4240530"/>
            <a:ext cx="8191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ie Game Festival (IGF) - 2012 IGF Finalist for Excellence in Audi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571999"/>
            <a:ext cx="19050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://www.blogcdn.com/www.engadget.com/media/2011/10/10-3-2011flash-platform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828079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fastest ways to prototype</a:t>
            </a:r>
          </a:p>
          <a:p>
            <a:r>
              <a:rPr lang="en-US" dirty="0" smtClean="0"/>
              <a:t>Very easy distribution</a:t>
            </a:r>
          </a:p>
          <a:p>
            <a:r>
              <a:rPr lang="en-US" dirty="0" smtClean="0"/>
              <a:t>Useful to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4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2" y="1371600"/>
            <a:ext cx="65817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177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Flash</a:t>
            </a:r>
            <a:endParaRPr lang="en-US" dirty="0"/>
          </a:p>
        </p:txBody>
      </p:sp>
      <p:pic>
        <p:nvPicPr>
          <p:cNvPr id="2050" name="Picture 2" descr="http://machinarium.net/wallpapers/cover_128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46176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07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Who Am I?</a:t>
            </a:r>
            <a:endParaRPr lang="en-US" b="1" dirty="0">
              <a:latin typeface="Raleway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Omar Shehata</a:t>
            </a:r>
          </a:p>
          <a:p>
            <a:r>
              <a:rPr lang="en-US" dirty="0" smtClean="0"/>
              <a:t>Student at Alexandria University</a:t>
            </a:r>
          </a:p>
          <a:p>
            <a:r>
              <a:rPr lang="en-US" dirty="0" smtClean="0"/>
              <a:t>Game Developer/Programmer</a:t>
            </a:r>
          </a:p>
          <a:p>
            <a:r>
              <a:rPr lang="en-US" dirty="0" smtClean="0"/>
              <a:t>Making games for 6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Flash</a:t>
            </a:r>
            <a:endParaRPr lang="en-US" dirty="0"/>
          </a:p>
        </p:txBody>
      </p:sp>
      <p:pic>
        <p:nvPicPr>
          <p:cNvPr id="3074" name="Picture 2" descr="http://img.waggish.org/wp-content/uploads/2012/07/isaac-boss-poster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486400" cy="397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4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Flash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752600"/>
            <a:ext cx="7239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 </a:t>
            </a:r>
            <a:r>
              <a:rPr lang="en-US" sz="3200" dirty="0">
                <a:hlinkClick r:id="rId3"/>
              </a:rPr>
              <a:t>Stage3D APIs</a:t>
            </a:r>
            <a:r>
              <a:rPr lang="en-US" sz="3200" dirty="0"/>
              <a:t> in Flash Player and Adobe AIR offer a fully hardware-accelerated architecture that </a:t>
            </a:r>
            <a:r>
              <a:rPr lang="en-US" sz="3200" dirty="0">
                <a:solidFill>
                  <a:srgbClr val="C83232"/>
                </a:solidFill>
              </a:rPr>
              <a:t>brings stunning visuals</a:t>
            </a:r>
            <a:r>
              <a:rPr lang="en-US" sz="3200" dirty="0"/>
              <a:t> across desktop browsers and </a:t>
            </a:r>
            <a:r>
              <a:rPr lang="en-US" sz="3200" dirty="0">
                <a:solidFill>
                  <a:srgbClr val="C83232"/>
                </a:solidFill>
              </a:rPr>
              <a:t>iOS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C83232"/>
                </a:solidFill>
              </a:rPr>
              <a:t>Android</a:t>
            </a:r>
            <a:r>
              <a:rPr lang="en-US" sz="3200" dirty="0"/>
              <a:t> apps enabling advanced </a:t>
            </a:r>
            <a:r>
              <a:rPr lang="en-US" sz="3200" dirty="0">
                <a:solidFill>
                  <a:srgbClr val="C83232"/>
                </a:solidFill>
              </a:rPr>
              <a:t>2D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C83232"/>
                </a:solidFill>
              </a:rPr>
              <a:t>3D</a:t>
            </a:r>
            <a:r>
              <a:rPr lang="en-US" sz="3200" dirty="0"/>
              <a:t>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24142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Flash?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Dependant on Adobe </a:t>
            </a:r>
            <a:r>
              <a:rPr lang="en-US" i="1" dirty="0" smtClean="0"/>
              <a:t>(may stop supporting certain feature)</a:t>
            </a:r>
          </a:p>
          <a:p>
            <a:r>
              <a:rPr lang="en-US" dirty="0" smtClean="0"/>
              <a:t>Flash IDE is not very stable for large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9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X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00200"/>
            <a:ext cx="1447800" cy="19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0147" y="3733800"/>
            <a:ext cx="269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One language, everywhere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00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haxe.org/file/home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228725"/>
            <a:ext cx="91249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Why HaXe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" y="304800"/>
            <a:ext cx="9186449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8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35480"/>
            <a:ext cx="6264099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HaXe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26" y="304800"/>
            <a:ext cx="8492674" cy="933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3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HaXe?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27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://forum.unity3d.com/attachment.php?attachmentid=16698&amp;stc=1&amp;d=1295263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5723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What tools should I use?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Possibly the easiest way to make 3D</a:t>
            </a:r>
          </a:p>
          <a:p>
            <a:r>
              <a:rPr lang="en-US" dirty="0" smtClean="0"/>
              <a:t>It’s fully-made game engine, does almost everything</a:t>
            </a:r>
          </a:p>
          <a:p>
            <a:r>
              <a:rPr lang="en-US" dirty="0" smtClean="0"/>
              <a:t>Has an asset store</a:t>
            </a:r>
          </a:p>
          <a:p>
            <a:r>
              <a:rPr lang="en-US" dirty="0" smtClean="0"/>
              <a:t>Exports to a lot of </a:t>
            </a:r>
            <a:r>
              <a:rPr lang="en-US" dirty="0" smtClean="0"/>
              <a:t>platforms</a:t>
            </a:r>
          </a:p>
          <a:p>
            <a:r>
              <a:rPr lang="en-US" dirty="0" smtClean="0"/>
              <a:t>Supports Javascript, C#, UnityScript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78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monumentvalleygame.com/img/screensho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14400"/>
            <a:ext cx="3508772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Why Unity?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Unity?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509713"/>
            <a:ext cx="688657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21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Unity?</a:t>
            </a:r>
            <a:endParaRPr lang="en-US" dirty="0"/>
          </a:p>
        </p:txBody>
      </p:sp>
      <p:pic>
        <p:nvPicPr>
          <p:cNvPr id="13314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57300"/>
            <a:ext cx="745970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17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Unity?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engine is a “black box”, not open</a:t>
            </a:r>
          </a:p>
          <a:p>
            <a:r>
              <a:rPr lang="en-US" dirty="0" smtClean="0"/>
              <a:t>Not made for 2D </a:t>
            </a:r>
            <a:r>
              <a:rPr lang="en-US" i="1" dirty="0" smtClean="0"/>
              <a:t>(recently fixed)</a:t>
            </a:r>
          </a:p>
          <a:p>
            <a:r>
              <a:rPr lang="en-US" dirty="0" smtClean="0"/>
              <a:t>The market has a lot of “cookie-cutter”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2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siliconangle.com/files/2012/04/HTML5_Wallpaper_1680x10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28600"/>
            <a:ext cx="841248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70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 on anything that has a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HTML5?</a:t>
            </a:r>
            <a:endParaRPr lang="en-US" dirty="0"/>
          </a:p>
        </p:txBody>
      </p:sp>
      <p:pic>
        <p:nvPicPr>
          <p:cNvPr id="2050" name="Picture 2" descr="http://www.plan8.tv/wp-content/uploads/2013/03/Epic-Games-Mozilla-Unreal-3-En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2"/>
            <a:ext cx="8458200" cy="56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5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Frameworks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95400"/>
            <a:ext cx="8524875" cy="414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17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Frameworks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95400"/>
            <a:ext cx="8810625" cy="40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10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what a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Game Engine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and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criteria</a:t>
            </a:r>
            <a:r>
              <a:rPr lang="en-US" dirty="0"/>
              <a:t> </a:t>
            </a:r>
            <a:r>
              <a:rPr lang="en-US" dirty="0" smtClean="0"/>
              <a:t>with which we rate our GameDev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look into various tools and platforms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Monetization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Frameworks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34440"/>
            <a:ext cx="5024438" cy="439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311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HTML5</a:t>
            </a:r>
            <a:endParaRPr lang="en-US" dirty="0"/>
          </a:p>
        </p:txBody>
      </p:sp>
      <p:pic>
        <p:nvPicPr>
          <p:cNvPr id="6146" name="Picture 2" descr="Cut the 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25880"/>
            <a:ext cx="5791200" cy="38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23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browser issues</a:t>
            </a:r>
          </a:p>
          <a:p>
            <a:r>
              <a:rPr lang="en-US" dirty="0" smtClean="0"/>
              <a:t>It’s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2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http://i.imgur.com/4XpH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you can say </a:t>
            </a:r>
            <a:r>
              <a:rPr lang="en-US" i="1" dirty="0" smtClean="0"/>
              <a:t>“My game is made with love!”</a:t>
            </a:r>
          </a:p>
          <a:p>
            <a:r>
              <a:rPr lang="en-US" dirty="0" smtClean="0"/>
              <a:t>Great for cross-platform computer games (PC/Mac/Linux)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Great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71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Love?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57163"/>
            <a:ext cx="8943975" cy="654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999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dirty="0" smtClean="0"/>
              <a:t>Why Love?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://concernedjoe.com/Theme/Images/Index/whatisj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5720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62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00162"/>
            <a:ext cx="7262812" cy="411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777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Love?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web or mobile support</a:t>
            </a:r>
          </a:p>
          <a:p>
            <a:r>
              <a:rPr lang="en-US" dirty="0" smtClean="0"/>
              <a:t>Limited filesystem</a:t>
            </a:r>
          </a:p>
          <a:p>
            <a:r>
              <a:rPr lang="en-US" dirty="0" smtClean="0"/>
              <a:t>Forces you to use Lua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2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199"/>
            <a:ext cx="9144000" cy="415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not reinvent the wheel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tools that will get the job done</a:t>
            </a:r>
          </a:p>
          <a:p>
            <a:r>
              <a:rPr lang="en-US" dirty="0" smtClean="0"/>
              <a:t>Build off the experiences of your predecessors</a:t>
            </a:r>
          </a:p>
          <a:p>
            <a:r>
              <a:rPr lang="en-US" dirty="0" smtClean="0"/>
              <a:t>Stand on the shoulders of giants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Construct 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Exports for web and mobile</a:t>
            </a:r>
          </a:p>
          <a:p>
            <a:r>
              <a:rPr lang="en-US" dirty="0" smtClean="0"/>
              <a:t>Very easy and quick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ke HTML5 games with Construct 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52399"/>
            <a:ext cx="8686800" cy="4886715"/>
          </a:xfrm>
        </p:spPr>
      </p:pic>
    </p:spTree>
    <p:extLst>
      <p:ext uri="{BB962C8B-B14F-4D97-AF65-F5344CB8AC3E}">
        <p14:creationId xmlns:p14="http://schemas.microsoft.com/office/powerpoint/2010/main" val="391693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Construct 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game maker, may not have full control</a:t>
            </a:r>
          </a:p>
          <a:p>
            <a:r>
              <a:rPr lang="en-US" dirty="0" smtClean="0"/>
              <a:t>Not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371600"/>
            <a:ext cx="7772400" cy="327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ttps://www.yoyogames.com/assets/core/yoyo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81200"/>
            <a:ext cx="37719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Game Maker Studio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Game Maker?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publish to web, desktop, mobile and soon, PS4</a:t>
            </a:r>
          </a:p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Gives you control and a lot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Game Maker?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04775"/>
            <a:ext cx="9267825" cy="660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2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Game Maker 2?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game maker, may not have full control</a:t>
            </a:r>
          </a:p>
          <a:p>
            <a:r>
              <a:rPr lang="en-US" dirty="0" smtClean="0"/>
              <a:t>Not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://1.bp.blogspot.com/-FmGTYWZFSa4/TzcMHNHqIuI/AAAAAAAABGI/9RTUdtS0u78/s1600/Stencyl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33400"/>
            <a:ext cx="6248400" cy="46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Stencyl?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Exports to Flash, Windows, Mac, Linux, Android and iOS</a:t>
            </a:r>
          </a:p>
          <a:p>
            <a:r>
              <a:rPr lang="en-US" dirty="0" smtClean="0"/>
              <a:t>Geared towards web and mobile</a:t>
            </a:r>
          </a:p>
          <a:p>
            <a:r>
              <a:rPr lang="en-US" dirty="0" smtClean="0"/>
              <a:t>No programming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55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Build game logic without coding using our Scratch-inspired block build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9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Game Engine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133600" y="1447800"/>
            <a:ext cx="838200" cy="106680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0249" y="81054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Rendering</a:t>
            </a:r>
            <a:endParaRPr lang="en-US" sz="3200" dirty="0">
              <a:latin typeface="Raleway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19600" y="1155412"/>
            <a:ext cx="0" cy="135918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6777" y="378172"/>
            <a:ext cx="128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Audio</a:t>
            </a:r>
            <a:endParaRPr lang="en-US" sz="3200" dirty="0">
              <a:latin typeface="Raleway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48400" y="1152584"/>
            <a:ext cx="602823" cy="135918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11899" y="405825"/>
            <a:ext cx="1155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Input</a:t>
            </a:r>
            <a:endParaRPr lang="en-US" sz="3200" dirty="0">
              <a:latin typeface="Raleway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13023" y="3374246"/>
            <a:ext cx="838200" cy="77441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58271" y="4343400"/>
            <a:ext cx="280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Math/Physics</a:t>
            </a:r>
            <a:endParaRPr lang="en-US" sz="3200" dirty="0">
              <a:latin typeface="Raleway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19600" y="3244706"/>
            <a:ext cx="0" cy="109869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76730" y="4480560"/>
            <a:ext cx="12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Fonts</a:t>
            </a:r>
            <a:endParaRPr lang="en-US" sz="3200" dirty="0">
              <a:latin typeface="Raleway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133600" y="3244706"/>
            <a:ext cx="685800" cy="113255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95741" y="4380636"/>
            <a:ext cx="209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aleway" pitchFamily="34" charset="0"/>
              </a:rPr>
              <a:t>Animation</a:t>
            </a:r>
            <a:endParaRPr lang="en-US" sz="3200" dirty="0"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6" grpId="0"/>
      <p:bldP spid="19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381000"/>
            <a:ext cx="90582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47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Stencyl?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free</a:t>
            </a:r>
          </a:p>
        </p:txBody>
      </p:sp>
    </p:spTree>
    <p:extLst>
      <p:ext uri="{BB962C8B-B14F-4D97-AF65-F5344CB8AC3E}">
        <p14:creationId xmlns:p14="http://schemas.microsoft.com/office/powerpoint/2010/main" val="2802078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905000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Twine is an open-source tool for telling interactive, nonlinear stories.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32554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Twine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38200"/>
            <a:ext cx="608647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554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://avatar.csdn.net/blogpic/201201031858164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0200"/>
            <a:ext cx="21431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551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Cocos2dx?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3079"/>
            <a:ext cx="8991600" cy="320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104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http://libgdx.badlogicgames.com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43200"/>
            <a:ext cx="55626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74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Libgdx?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400800" cy="35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05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19400"/>
            <a:ext cx="8229600" cy="11430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ox2D</a:t>
            </a:r>
            <a:endParaRPr lang="en-US" dirty="0"/>
          </a:p>
        </p:txBody>
      </p:sp>
      <p:pic>
        <p:nvPicPr>
          <p:cNvPr id="22530" name="Picture 2" descr="http://upload.wikimedia.org/wikipedia/en/9/9a/Box2D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42709"/>
            <a:ext cx="1387475" cy="12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57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Box2D is a </a:t>
            </a:r>
            <a:r>
              <a:rPr lang="en-US" dirty="0" smtClean="0">
                <a:solidFill>
                  <a:srgbClr val="C83232"/>
                </a:solidFill>
              </a:rPr>
              <a:t>physics</a:t>
            </a:r>
            <a:r>
              <a:rPr lang="en-US" dirty="0" smtClean="0"/>
              <a:t>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6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/>
              <a:t>the criteria?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Portability</a:t>
            </a:r>
          </a:p>
          <a:p>
            <a:r>
              <a:rPr lang="en-US" dirty="0" smtClean="0"/>
              <a:t>Stability</a:t>
            </a:r>
          </a:p>
          <a:p>
            <a:r>
              <a:rPr lang="en-US" dirty="0" smtClean="0"/>
              <a:t>Ease of use</a:t>
            </a:r>
          </a:p>
          <a:p>
            <a:r>
              <a:rPr lang="en-US" dirty="0" smtClean="0"/>
              <a:t>Developer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powered by </a:t>
            </a:r>
            <a:r>
              <a:rPr lang="en-US" dirty="0" smtClean="0">
                <a:solidFill>
                  <a:srgbClr val="C83232"/>
                </a:solidFill>
              </a:rPr>
              <a:t>Box2d</a:t>
            </a:r>
            <a:endParaRPr lang="en-US" dirty="0">
              <a:solidFill>
                <a:srgbClr val="C8323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http://upload.wikimedia.org/wikipedia/en/d/dc/Crayon_Physics_Deluxe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248401" cy="29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82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powered by </a:t>
            </a:r>
            <a:r>
              <a:rPr lang="en-US" dirty="0" smtClean="0">
                <a:solidFill>
                  <a:srgbClr val="C83232"/>
                </a:solidFill>
              </a:rPr>
              <a:t>Box2d</a:t>
            </a:r>
            <a:endParaRPr lang="en-US" dirty="0">
              <a:solidFill>
                <a:srgbClr val="C8323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http://upload.wikimedia.org/wikipedia/en/c/cc/Limbo_Box_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0"/>
            <a:ext cx="3183890" cy="38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39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powered by </a:t>
            </a:r>
            <a:r>
              <a:rPr lang="en-US" dirty="0" smtClean="0">
                <a:solidFill>
                  <a:srgbClr val="C83232"/>
                </a:solidFill>
              </a:rPr>
              <a:t>Box2d</a:t>
            </a:r>
            <a:endParaRPr lang="en-US" dirty="0">
              <a:solidFill>
                <a:srgbClr val="C8323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http://upload.wikimedia.org/wikipedia/en/2/2d/Angry_Birds_promo_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2057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84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powered by </a:t>
            </a:r>
            <a:r>
              <a:rPr lang="en-US" dirty="0" smtClean="0">
                <a:solidFill>
                  <a:srgbClr val="C83232"/>
                </a:solidFill>
              </a:rPr>
              <a:t>Box2d</a:t>
            </a:r>
            <a:endParaRPr lang="en-US" dirty="0">
              <a:solidFill>
                <a:srgbClr val="C8323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5527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r>
              <a:rPr lang="en-US" b="0" dirty="0" smtClean="0"/>
              <a:t>Almost every single 2d game built with physics</a:t>
            </a:r>
            <a:endParaRPr lang="en-US" b="0" dirty="0">
              <a:solidFill>
                <a:srgbClr val="C8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1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It’s ported everywhere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828800"/>
            <a:ext cx="758701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233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ads</a:t>
            </a:r>
          </a:p>
          <a:p>
            <a:r>
              <a:rPr lang="en-US" dirty="0" smtClean="0"/>
              <a:t>Freemium</a:t>
            </a:r>
          </a:p>
          <a:p>
            <a:r>
              <a:rPr lang="en-US" dirty="0" smtClean="0"/>
              <a:t>Classic downloadable model</a:t>
            </a:r>
          </a:p>
          <a:p>
            <a:r>
              <a:rPr lang="en-US" dirty="0" smtClean="0"/>
              <a:t>Bundles are popular nowadays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43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79389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038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www.fgl.com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124140" cy="164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585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52600"/>
            <a:ext cx="8229600" cy="220980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www.catreloaded.org/bootcamp/resources</a:t>
            </a: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Thank </a:t>
            </a:r>
            <a:r>
              <a:rPr lang="en-US" sz="4800" dirty="0" smtClean="0">
                <a:solidFill>
                  <a:srgbClr val="C80000"/>
                </a:solidFill>
              </a:rPr>
              <a:t>you!</a:t>
            </a:r>
            <a:endParaRPr lang="en-US" sz="48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8800"/>
            <a:ext cx="8229600" cy="2163762"/>
          </a:xfrm>
        </p:spPr>
        <p:txBody>
          <a:bodyPr>
            <a:normAutofit/>
          </a:bodyPr>
          <a:lstStyle/>
          <a:p>
            <a:r>
              <a:rPr lang="en-US" dirty="0" smtClean="0"/>
              <a:t>Your choice of tool depends as much 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tool</a:t>
            </a:r>
            <a:r>
              <a:rPr lang="en-US" dirty="0" smtClean="0"/>
              <a:t>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who you are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Anecdote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Joe </a:t>
            </a:r>
            <a:r>
              <a:rPr lang="en-US" dirty="0"/>
              <a:t>was successful </a:t>
            </a:r>
            <a:r>
              <a:rPr lang="en-US" dirty="0" smtClean="0"/>
              <a:t>as a flash game</a:t>
            </a:r>
          </a:p>
          <a:p>
            <a:r>
              <a:rPr lang="en-US" dirty="0" smtClean="0"/>
              <a:t>Wanted to make it as a “real” game</a:t>
            </a:r>
          </a:p>
          <a:p>
            <a:r>
              <a:rPr lang="en-US" dirty="0" smtClean="0"/>
              <a:t>Everyone says to use C++ because that’s what “real” games use</a:t>
            </a:r>
          </a:p>
          <a:p>
            <a:r>
              <a:rPr lang="en-US" dirty="0" smtClean="0"/>
              <a:t>Asked Tommy Refenes (Super Meat Boy)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996</Words>
  <Application>Microsoft Office PowerPoint</Application>
  <PresentationFormat>On-screen Show (4:3)</PresentationFormat>
  <Paragraphs>190</Paragraphs>
  <Slides>78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Who Am I?</vt:lpstr>
      <vt:lpstr>What tools should I use?</vt:lpstr>
      <vt:lpstr>Outline</vt:lpstr>
      <vt:lpstr>Let’s not reinvent the wheel</vt:lpstr>
      <vt:lpstr>Game Engine</vt:lpstr>
      <vt:lpstr>What are the criteria? </vt:lpstr>
      <vt:lpstr>Your choice of tool depends as much on the tool as who you are</vt:lpstr>
      <vt:lpstr>My Anecdote </vt:lpstr>
      <vt:lpstr>“You my friend, don’t understand programming languages” </vt:lpstr>
      <vt:lpstr>So we used C++</vt:lpstr>
      <vt:lpstr>What’s wrong with flash?</vt:lpstr>
      <vt:lpstr>Choose the tool that fits you and the job</vt:lpstr>
      <vt:lpstr>The best games in game jams</vt:lpstr>
      <vt:lpstr>PowerPoint Presentation</vt:lpstr>
      <vt:lpstr>PowerPoint Presentation</vt:lpstr>
      <vt:lpstr>Why Flash</vt:lpstr>
      <vt:lpstr>Why Flash</vt:lpstr>
      <vt:lpstr>Why Flash</vt:lpstr>
      <vt:lpstr>Why Flash</vt:lpstr>
      <vt:lpstr>Why Flash</vt:lpstr>
      <vt:lpstr>Why not Flash?</vt:lpstr>
      <vt:lpstr>PowerPoint Presentation</vt:lpstr>
      <vt:lpstr>Why HaXe</vt:lpstr>
      <vt:lpstr>PowerPoint Presentation</vt:lpstr>
      <vt:lpstr>Why HaXe</vt:lpstr>
      <vt:lpstr>Why HaXe</vt:lpstr>
      <vt:lpstr>Why not HaXe?</vt:lpstr>
      <vt:lpstr>PowerPoint Presentation</vt:lpstr>
      <vt:lpstr>Why Unity?</vt:lpstr>
      <vt:lpstr>Why Unity?</vt:lpstr>
      <vt:lpstr>Why Unity?</vt:lpstr>
      <vt:lpstr>Why Unity?</vt:lpstr>
      <vt:lpstr>Why Not Unity?</vt:lpstr>
      <vt:lpstr>PowerPoint Presentation</vt:lpstr>
      <vt:lpstr>Why HTML5?</vt:lpstr>
      <vt:lpstr>Why HTML5?</vt:lpstr>
      <vt:lpstr>Html5 Frameworks</vt:lpstr>
      <vt:lpstr>Html5 Frameworks</vt:lpstr>
      <vt:lpstr>Html5 Frameworks</vt:lpstr>
      <vt:lpstr>Why HTML5</vt:lpstr>
      <vt:lpstr>Why not Html5?</vt:lpstr>
      <vt:lpstr>PowerPoint Presentation</vt:lpstr>
      <vt:lpstr>Why Love?</vt:lpstr>
      <vt:lpstr>Why Love?</vt:lpstr>
      <vt:lpstr>Why Love?</vt:lpstr>
      <vt:lpstr>Why Love?</vt:lpstr>
      <vt:lpstr>Why not Love?</vt:lpstr>
      <vt:lpstr>PowerPoint Presentation</vt:lpstr>
      <vt:lpstr>Why Construct 2?</vt:lpstr>
      <vt:lpstr>PowerPoint Presentation</vt:lpstr>
      <vt:lpstr>Why not Construct 2?</vt:lpstr>
      <vt:lpstr>Game Maker Studio</vt:lpstr>
      <vt:lpstr>Why Game Maker?</vt:lpstr>
      <vt:lpstr>Why Game Maker?</vt:lpstr>
      <vt:lpstr>Why not Game Maker 2?</vt:lpstr>
      <vt:lpstr>Stencyl</vt:lpstr>
      <vt:lpstr>Why Stencyl?</vt:lpstr>
      <vt:lpstr>PowerPoint Presentation</vt:lpstr>
      <vt:lpstr>PowerPoint Presentation</vt:lpstr>
      <vt:lpstr>Why not Stencyl?</vt:lpstr>
      <vt:lpstr>Twine</vt:lpstr>
      <vt:lpstr>Twine</vt:lpstr>
      <vt:lpstr>PowerPoint Presentation</vt:lpstr>
      <vt:lpstr>Why Cocos2dx?</vt:lpstr>
      <vt:lpstr>PowerPoint Presentation</vt:lpstr>
      <vt:lpstr>Why Libgdx?</vt:lpstr>
      <vt:lpstr>Box2D</vt:lpstr>
      <vt:lpstr>Box2D is a physics engine</vt:lpstr>
      <vt:lpstr>Games powered by Box2d</vt:lpstr>
      <vt:lpstr>Games powered by Box2d</vt:lpstr>
      <vt:lpstr>Games powered by Box2d</vt:lpstr>
      <vt:lpstr>Games powered by Box2d</vt:lpstr>
      <vt:lpstr>It’s ported everywhere</vt:lpstr>
      <vt:lpstr>Monetization</vt:lpstr>
      <vt:lpstr>PowerPoint Presentation</vt:lpstr>
      <vt:lpstr>www.fgl.com</vt:lpstr>
      <vt:lpstr>www.catreloaded.org/bootcamp/resources 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Omar</cp:lastModifiedBy>
  <cp:revision>158</cp:revision>
  <dcterms:created xsi:type="dcterms:W3CDTF">2014-04-05T19:46:40Z</dcterms:created>
  <dcterms:modified xsi:type="dcterms:W3CDTF">2014-04-18T18:38:43Z</dcterms:modified>
</cp:coreProperties>
</file>